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84216780875113E-2"/>
          <c:y val="0.16517585083109421"/>
          <c:w val="0.97087846051493432"/>
          <c:h val="0.67666190623657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599-47D9-AA68-89A1B07D4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99-47D9-AA68-89A1B07D4858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599-47D9-AA68-89A1B07D4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99-47D9-AA68-89A1B07D4858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13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599-47D9-AA68-89A1B07D485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99-47D9-AA68-89A1B07D4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99-47D9-AA68-89A1B07D485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61752512"/>
        <c:axId val="361752904"/>
      </c:barChart>
      <c:catAx>
        <c:axId val="36175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2904"/>
        <c:crosses val="autoZero"/>
        <c:auto val="1"/>
        <c:lblAlgn val="ctr"/>
        <c:lblOffset val="100"/>
        <c:noMultiLvlLbl val="0"/>
      </c:catAx>
      <c:valAx>
        <c:axId val="361752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NO. CASOS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67-414C-AB79-8E430AF61C2C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67-414C-AB79-8E430AF61C2C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D67-414C-AB79-8E430AF61C2C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D67-414C-AB79-8E430AF61C2C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D67-414C-AB79-8E430AF61C2C}"/>
              </c:ext>
            </c:extLst>
          </c:dPt>
          <c:dPt>
            <c:idx val="5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D67-414C-AB79-8E430AF61C2C}"/>
              </c:ext>
            </c:extLst>
          </c:dPt>
          <c:dPt>
            <c:idx val="6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D67-414C-AB79-8E430AF61C2C}"/>
              </c:ext>
            </c:extLst>
          </c:dPt>
          <c:dPt>
            <c:idx val="7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D67-414C-AB79-8E430AF61C2C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D67-414C-AB79-8E430AF61C2C}"/>
              </c:ext>
            </c:extLst>
          </c:dPt>
          <c:dPt>
            <c:idx val="9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D67-414C-AB79-8E430AF61C2C}"/>
              </c:ext>
            </c:extLst>
          </c:dPt>
          <c:dPt>
            <c:idx val="10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D67-414C-AB79-8E430AF61C2C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FD67-414C-AB79-8E430AF61C2C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FD67-414C-AB79-8E430AF61C2C}"/>
              </c:ext>
            </c:extLst>
          </c:dPt>
          <c:dPt>
            <c:idx val="13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FD67-414C-AB79-8E430AF61C2C}"/>
              </c:ext>
            </c:extLst>
          </c:dPt>
          <c:dPt>
            <c:idx val="14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FD67-414C-AB79-8E430AF61C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Hoja1!$A$2:$A$28</c:f>
              <c:strCache>
                <c:ptCount val="27"/>
                <c:pt idx="0">
                  <c:v>PALENQUE</c:v>
                </c:pt>
                <c:pt idx="1">
                  <c:v>MONTE GRANDE</c:v>
                </c:pt>
                <c:pt idx="2">
                  <c:v>LAS TABIQUERAS</c:v>
                </c:pt>
                <c:pt idx="3">
                  <c:v>EL CARMEN</c:v>
                </c:pt>
                <c:pt idx="4">
                  <c:v>LOS VENEROS</c:v>
                </c:pt>
                <c:pt idx="5">
                  <c:v>ZONA CENTRO </c:v>
                </c:pt>
                <c:pt idx="6">
                  <c:v>LOMA ALTA</c:v>
                </c:pt>
                <c:pt idx="7">
                  <c:v>REAL DEL BOSQUE</c:v>
                </c:pt>
                <c:pt idx="8">
                  <c:v>PUERTA SAN FERNANDO</c:v>
                </c:pt>
                <c:pt idx="9">
                  <c:v>SAN JERONIMO</c:v>
                </c:pt>
                <c:pt idx="10">
                  <c:v>AVANTE</c:v>
                </c:pt>
                <c:pt idx="11">
                  <c:v>LOS ARCOS</c:v>
                </c:pt>
                <c:pt idx="12">
                  <c:v>BELLO HORIZONTE</c:v>
                </c:pt>
                <c:pt idx="13">
                  <c:v>SANTA CECILIA </c:v>
                </c:pt>
                <c:pt idx="14">
                  <c:v>COLINAS DEL REAL</c:v>
                </c:pt>
                <c:pt idx="15">
                  <c:v>VENEROS</c:v>
                </c:pt>
                <c:pt idx="16">
                  <c:v>GUADALUPE DE JALPA</c:v>
                </c:pt>
                <c:pt idx="17">
                  <c:v>GUANAJUATITO</c:v>
                </c:pt>
                <c:pt idx="18">
                  <c:v>EL REFUGIO</c:v>
                </c:pt>
                <c:pt idx="19">
                  <c:v>LAS CRUCITAS</c:v>
                </c:pt>
                <c:pt idx="20">
                  <c:v>BELLO HORIZONTE</c:v>
                </c:pt>
                <c:pt idx="21">
                  <c:v>LOS MIRASOLES</c:v>
                </c:pt>
                <c:pt idx="22">
                  <c:v>SAN JOSE DE LA PRESA</c:v>
                </c:pt>
                <c:pt idx="23">
                  <c:v>NUEVO AMANECER</c:v>
                </c:pt>
                <c:pt idx="24">
                  <c:v>CAÑADA DE NEGROS</c:v>
                </c:pt>
                <c:pt idx="25">
                  <c:v>TEPETATE DEL GALLO</c:v>
                </c:pt>
                <c:pt idx="26">
                  <c:v>ALAMEDA</c:v>
                </c:pt>
              </c:strCache>
            </c:strRef>
          </c:cat>
          <c:val>
            <c:numRef>
              <c:f>Hoja1!$B$2:$B$28</c:f>
              <c:numCache>
                <c:formatCode>General</c:formatCode>
                <c:ptCount val="27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1</c:v>
                </c:pt>
                <c:pt idx="5">
                  <c:v>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4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FD67-414C-AB79-8E430AF61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61749768"/>
        <c:axId val="361751336"/>
      </c:barChart>
      <c:catAx>
        <c:axId val="361749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1336"/>
        <c:crosses val="autoZero"/>
        <c:auto val="1"/>
        <c:lblAlgn val="ctr"/>
        <c:lblOffset val="100"/>
        <c:noMultiLvlLbl val="0"/>
      </c:catAx>
      <c:valAx>
        <c:axId val="361751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49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865419559241487"/>
          <c:y val="0"/>
          <c:w val="0.23986651446675675"/>
          <c:h val="0.99253224903503345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En el periodo Abril</a:t>
            </a:r>
            <a:r>
              <a:rPr lang="es-MX" baseline="0" dirty="0"/>
              <a:t> - Junio</a:t>
            </a:r>
            <a:r>
              <a:rPr lang="es-MX" dirty="0"/>
              <a:t>, fueron atendidas 9 mujeres de entre 18-25 años de edad, 35 de entre 26-64 años de edad y 1 mujeres de mas de 65 años de edad, las cuales eran</a:t>
            </a:r>
            <a:r>
              <a:rPr lang="es-MX" baseline="0" dirty="0"/>
              <a:t> victimas de</a:t>
            </a:r>
            <a:r>
              <a:rPr lang="es-MX" dirty="0"/>
              <a:t> algún tipo de violencia. </a:t>
            </a:r>
          </a:p>
        </c:rich>
      </c:tx>
      <c:layout>
        <c:manualLayout>
          <c:xMode val="edge"/>
          <c:yMode val="edge"/>
          <c:x val="0.10616659903616046"/>
          <c:y val="2.60223048327137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mujeres  victimas de violencia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6B-44D3-AFD4-BBB1FE60D073}"/>
                </c:ext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6B-44D3-AFD4-BBB1FE60D073}"/>
                </c:ext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6B-44D3-AFD4-BBB1FE60D0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18-25 años</c:v>
                </c:pt>
                <c:pt idx="1">
                  <c:v>26-64 años</c:v>
                </c:pt>
                <c:pt idx="2">
                  <c:v>65 o más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9</c:v>
                </c:pt>
                <c:pt idx="1">
                  <c:v>35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6B-44D3-AFD4-BBB1FE60D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1753296"/>
        <c:axId val="361752120"/>
        <c:axId val="0"/>
      </c:bar3DChart>
      <c:catAx>
        <c:axId val="36175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2120"/>
        <c:crosses val="autoZero"/>
        <c:auto val="1"/>
        <c:lblAlgn val="ctr"/>
        <c:lblOffset val="100"/>
        <c:noMultiLvlLbl val="0"/>
      </c:catAx>
      <c:valAx>
        <c:axId val="361752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6022304832713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21-4C1D-B55B-5D6EA638EB83}"/>
                </c:ext>
              </c:extLst>
            </c:dLbl>
            <c:dLbl>
              <c:idx val="1"/>
              <c:layout>
                <c:manualLayout>
                  <c:x val="1.4391076716563664E-3"/>
                  <c:y val="-2.6022304832713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21-4C1D-B55B-5D6EA638EB83}"/>
                </c:ext>
              </c:extLst>
            </c:dLbl>
            <c:dLbl>
              <c:idx val="2"/>
              <c:layout>
                <c:manualLayout>
                  <c:x val="1.4391076716563665E-2"/>
                  <c:y val="-7.4349442379182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21-4C1D-B55B-5D6EA638EB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41</c:v>
                </c:pt>
                <c:pt idx="1">
                  <c:v>10</c:v>
                </c:pt>
                <c:pt idx="2">
                  <c:v>9</c:v>
                </c:pt>
                <c:pt idx="3">
                  <c:v>0</c:v>
                </c:pt>
                <c:pt idx="4">
                  <c:v>0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21-4C1D-B55B-5D6EA638EB83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8782153433127068E-3"/>
                  <c:y val="-2.9739776951672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21-4C1D-B55B-5D6EA638EB83}"/>
                </c:ext>
              </c:extLst>
            </c:dLbl>
            <c:dLbl>
              <c:idx val="1"/>
              <c:layout>
                <c:manualLayout>
                  <c:x val="1.0073753701594565E-2"/>
                  <c:y val="-2.2304832713754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21-4C1D-B55B-5D6EA638EB83}"/>
                </c:ext>
              </c:extLst>
            </c:dLbl>
            <c:dLbl>
              <c:idx val="2"/>
              <c:layout>
                <c:manualLayout>
                  <c:x val="1.2951969044907299E-2"/>
                  <c:y val="-1.858736059479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D21-4C1D-B55B-5D6EA638EB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25</c:v>
                </c:pt>
                <c:pt idx="1">
                  <c:v>9</c:v>
                </c:pt>
                <c:pt idx="2">
                  <c:v>9</c:v>
                </c:pt>
                <c:pt idx="3">
                  <c:v>0</c:v>
                </c:pt>
                <c:pt idx="4">
                  <c:v>0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D21-4C1D-B55B-5D6EA638EB8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073753701594565E-2"/>
                  <c:y val="-2.6022304832713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D21-4C1D-B55B-5D6EA638EB83}"/>
                </c:ext>
              </c:extLst>
            </c:dLbl>
            <c:dLbl>
              <c:idx val="1"/>
              <c:layout>
                <c:manualLayout>
                  <c:x val="1.4391076716563611E-2"/>
                  <c:y val="-2.9739776951672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D21-4C1D-B55B-5D6EA638EB83}"/>
                </c:ext>
              </c:extLst>
            </c:dLbl>
            <c:dLbl>
              <c:idx val="2"/>
              <c:layout>
                <c:manualLayout>
                  <c:x val="1.2951969044907299E-2"/>
                  <c:y val="-1.858736059479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D21-4C1D-B55B-5D6EA638EB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28</c:v>
                </c:pt>
                <c:pt idx="1">
                  <c:v>5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D21-4C1D-B55B-5D6EA638EB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64852704"/>
        <c:axId val="364849176"/>
        <c:axId val="0"/>
      </c:bar3DChart>
      <c:catAx>
        <c:axId val="36485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9176"/>
        <c:crosses val="autoZero"/>
        <c:auto val="1"/>
        <c:lblAlgn val="ctr"/>
        <c:lblOffset val="100"/>
        <c:noMultiLvlLbl val="0"/>
      </c:catAx>
      <c:valAx>
        <c:axId val="364849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5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282112463214828E-2"/>
          <c:y val="5.3088391575362472E-2"/>
          <c:w val="0.93988122035877297"/>
          <c:h val="0.69727687849427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16</c:v>
                </c:pt>
                <c:pt idx="1">
                  <c:v>30</c:v>
                </c:pt>
                <c:pt idx="2">
                  <c:v>18</c:v>
                </c:pt>
                <c:pt idx="3">
                  <c:v>10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B-4F8D-A9CC-7FAB204CC06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14</c:v>
                </c:pt>
                <c:pt idx="1">
                  <c:v>23</c:v>
                </c:pt>
                <c:pt idx="2">
                  <c:v>19</c:v>
                </c:pt>
                <c:pt idx="3">
                  <c:v>8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EB-4F8D-A9CC-7FAB204CC06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25</c:v>
                </c:pt>
                <c:pt idx="1">
                  <c:v>8</c:v>
                </c:pt>
                <c:pt idx="2">
                  <c:v>4</c:v>
                </c:pt>
                <c:pt idx="3">
                  <c:v>4</c:v>
                </c:pt>
                <c:pt idx="4">
                  <c:v>7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B-4F8D-A9CC-7FAB204CC06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4850744"/>
        <c:axId val="364847608"/>
      </c:barChart>
      <c:catAx>
        <c:axId val="364850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7608"/>
        <c:crosses val="autoZero"/>
        <c:auto val="1"/>
        <c:lblAlgn val="ctr"/>
        <c:lblOffset val="100"/>
        <c:noMultiLvlLbl val="0"/>
      </c:catAx>
      <c:valAx>
        <c:axId val="3648476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850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23241282945226E-2"/>
          <c:y val="0.15598513011152415"/>
          <c:w val="0.93988122035877297"/>
          <c:h val="0.6335040833650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50</c:v>
                </c:pt>
                <c:pt idx="1">
                  <c:v>71</c:v>
                </c:pt>
                <c:pt idx="2">
                  <c:v>44</c:v>
                </c:pt>
                <c:pt idx="3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1E-4596-B1BC-A70F9617AD03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44</c:v>
                </c:pt>
                <c:pt idx="1">
                  <c:v>53</c:v>
                </c:pt>
                <c:pt idx="2">
                  <c:v>86</c:v>
                </c:pt>
                <c:pt idx="3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1E-4596-B1BC-A70F9617AD0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47</c:v>
                </c:pt>
                <c:pt idx="1">
                  <c:v>64</c:v>
                </c:pt>
                <c:pt idx="2">
                  <c:v>246</c:v>
                </c:pt>
                <c:pt idx="3">
                  <c:v>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1E-4596-B1BC-A70F9617AD0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4846432"/>
        <c:axId val="364848000"/>
      </c:barChart>
      <c:catAx>
        <c:axId val="36484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8000"/>
        <c:crosses val="autoZero"/>
        <c:auto val="1"/>
        <c:lblAlgn val="ctr"/>
        <c:lblOffset val="100"/>
        <c:noMultiLvlLbl val="0"/>
      </c:catAx>
      <c:valAx>
        <c:axId val="3648480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84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917041335138373"/>
          <c:y val="0.92392588472909287"/>
          <c:w val="0.36151166589404338"/>
          <c:h val="7.3213468763169809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23241282945226E-2"/>
          <c:y val="0.15598513011152415"/>
          <c:w val="0.93988122035877297"/>
          <c:h val="0.6335040833650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36</c:v>
                </c:pt>
                <c:pt idx="1">
                  <c:v>50</c:v>
                </c:pt>
                <c:pt idx="2">
                  <c:v>110</c:v>
                </c:pt>
                <c:pt idx="3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A6-4705-ADC6-937DCFC07FD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38</c:v>
                </c:pt>
                <c:pt idx="1">
                  <c:v>63</c:v>
                </c:pt>
                <c:pt idx="2">
                  <c:v>335</c:v>
                </c:pt>
                <c:pt idx="3">
                  <c:v>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A6-4705-ADC6-937DCFC07FD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49</c:v>
                </c:pt>
                <c:pt idx="1">
                  <c:v>87</c:v>
                </c:pt>
                <c:pt idx="2">
                  <c:v>131</c:v>
                </c:pt>
                <c:pt idx="3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A6-4705-ADC6-937DCFC07FD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4851528"/>
        <c:axId val="364853488"/>
      </c:barChart>
      <c:catAx>
        <c:axId val="364851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53488"/>
        <c:crosses val="autoZero"/>
        <c:auto val="1"/>
        <c:lblAlgn val="ctr"/>
        <c:lblOffset val="100"/>
        <c:noMultiLvlLbl val="0"/>
      </c:catAx>
      <c:valAx>
        <c:axId val="36485348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851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En el periodo Abril</a:t>
            </a:r>
            <a:r>
              <a:rPr lang="es-MX" baseline="0" dirty="0"/>
              <a:t> - Junio 2026</a:t>
            </a:r>
            <a:r>
              <a:rPr lang="es-MX" dirty="0"/>
              <a:t>, fueron atendidas</a:t>
            </a:r>
            <a:r>
              <a:rPr lang="es-MX" baseline="0" dirty="0"/>
              <a:t> 10 </a:t>
            </a:r>
            <a:r>
              <a:rPr lang="es-MX" dirty="0"/>
              <a:t>mujeres de entre 18-25 años de edad, 26</a:t>
            </a:r>
            <a:r>
              <a:rPr lang="es-MX" baseline="0" dirty="0"/>
              <a:t> </a:t>
            </a:r>
            <a:r>
              <a:rPr lang="es-MX" dirty="0"/>
              <a:t>de entre 26-64 años de edad y 4</a:t>
            </a:r>
            <a:r>
              <a:rPr lang="es-MX" baseline="0" dirty="0"/>
              <a:t> </a:t>
            </a:r>
            <a:r>
              <a:rPr lang="es-MX" dirty="0"/>
              <a:t>mujeres de mas de 65 años de edad.</a:t>
            </a:r>
            <a:r>
              <a:rPr lang="es-MX" baseline="0" dirty="0"/>
              <a:t> </a:t>
            </a:r>
            <a:endParaRPr lang="es-MX" dirty="0"/>
          </a:p>
        </c:rich>
      </c:tx>
      <c:layout>
        <c:manualLayout>
          <c:xMode val="edge"/>
          <c:yMode val="edge"/>
          <c:x val="0.10616659903616046"/>
          <c:y val="2.60223048327137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mujeres atendidas en Población Abierta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21-43D0-819F-A395E23CF277}"/>
                </c:ext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21-43D0-819F-A395E23CF277}"/>
                </c:ext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21-43D0-819F-A395E23CF2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18-25 años</c:v>
                </c:pt>
                <c:pt idx="1">
                  <c:v>26-64 años</c:v>
                </c:pt>
                <c:pt idx="2">
                  <c:v>65 o más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10</c:v>
                </c:pt>
                <c:pt idx="1">
                  <c:v>26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21-43D0-819F-A395E23CF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4848392"/>
        <c:axId val="364849960"/>
        <c:axId val="0"/>
      </c:bar3DChart>
      <c:catAx>
        <c:axId val="364848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9960"/>
        <c:crosses val="autoZero"/>
        <c:auto val="1"/>
        <c:lblAlgn val="ctr"/>
        <c:lblOffset val="100"/>
        <c:noMultiLvlLbl val="0"/>
      </c:catAx>
      <c:valAx>
        <c:axId val="364849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8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just"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sz="1800" dirty="0"/>
              <a:t>En el Primer</a:t>
            </a:r>
            <a:r>
              <a:rPr lang="es-MX" sz="1800" baseline="0" dirty="0"/>
              <a:t> trimestre del 2026</a:t>
            </a:r>
            <a:r>
              <a:rPr lang="es-MX" sz="1800" dirty="0"/>
              <a:t>, se recibieron</a:t>
            </a:r>
            <a:r>
              <a:rPr lang="es-MX" sz="1800" baseline="0" dirty="0"/>
              <a:t> 92 canalizaciones en el mes de Abril 41, 38 en Mayo y 14 en Junio por parte de la unidad especializada de seguridad pública municipal por reportes al sistema 911 por violencia de genero o violencia ha</a:t>
            </a:r>
            <a:endParaRPr lang="es-MX" sz="1800" dirty="0"/>
          </a:p>
        </c:rich>
      </c:tx>
      <c:layout>
        <c:manualLayout>
          <c:xMode val="edge"/>
          <c:yMode val="edge"/>
          <c:x val="0.10364133460590153"/>
          <c:y val="7.6589873779589707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canalizaciones unidad especializada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54-4CDF-B82A-F7B2553EC9D9}"/>
                </c:ext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54-4CDF-B82A-F7B2553EC9D9}"/>
                </c:ext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54-4CDF-B82A-F7B2553EC9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ABRIL</c:v>
                </c:pt>
                <c:pt idx="1">
                  <c:v>MAYO</c:v>
                </c:pt>
                <c:pt idx="2">
                  <c:v>JUNIO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41</c:v>
                </c:pt>
                <c:pt idx="1">
                  <c:v>38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54-4CDF-B82A-F7B2553EC9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9446600"/>
        <c:axId val="279444248"/>
        <c:axId val="0"/>
      </c:bar3DChart>
      <c:catAx>
        <c:axId val="27944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444248"/>
        <c:crosses val="autoZero"/>
        <c:auto val="1"/>
        <c:lblAlgn val="ctr"/>
        <c:lblOffset val="100"/>
        <c:noMultiLvlLbl val="0"/>
      </c:catAx>
      <c:valAx>
        <c:axId val="279444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44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0.30899</cdr:x>
      <cdr:y>0</cdr:y>
    </cdr:from>
    <cdr:to>
      <cdr:x>0.74945</cdr:x>
      <cdr:y>0.194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19910" y="-2734887"/>
          <a:ext cx="3306898" cy="5308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CASOS DE VIOLENCIA POR MES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77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6222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8111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637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08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5835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614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854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3680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2637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075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DE0DD8-42C2-498F-9603-D8BF21CBC2CE}" type="datetimeFigureOut">
              <a:rPr lang="es-MX" smtClean="0"/>
              <a:t>09/07/2026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87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429789"/>
            <a:ext cx="9144000" cy="20801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Estadísticas Generadas Periodo Abril – Junio 2026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36485" r="16100" b="36484"/>
          <a:stretch/>
        </p:blipFill>
        <p:spPr>
          <a:xfrm>
            <a:off x="3834938" y="4405745"/>
            <a:ext cx="4522124" cy="185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26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3062" y="480001"/>
            <a:ext cx="7281610" cy="111298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a seguimientos de Unidad Especializada de Seguridad Pública.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  <p:graphicFrame>
        <p:nvGraphicFramePr>
          <p:cNvPr id="7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111899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7936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1826" y="5010538"/>
            <a:ext cx="8411361" cy="1138335"/>
          </a:xfrm>
        </p:spPr>
        <p:txBody>
          <a:bodyPr/>
          <a:lstStyle/>
          <a:p>
            <a:pPr algn="ctr"/>
            <a:r>
              <a:rPr lang="es-MX" dirty="0">
                <a:solidFill>
                  <a:schemeClr val="tx1"/>
                </a:solidFill>
                <a:latin typeface="Bodoni MT Black" panose="02070A03080606020203" pitchFamily="18" charset="0"/>
              </a:rPr>
              <a:t>EL INSTITUTO DE LAS MUJERES PURISIMENSES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5564" t="46455" r="18023" b="21920"/>
          <a:stretch/>
        </p:blipFill>
        <p:spPr>
          <a:xfrm>
            <a:off x="0" y="32832"/>
            <a:ext cx="12192000" cy="49172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36485" r="16100" b="36484"/>
          <a:stretch/>
        </p:blipFill>
        <p:spPr>
          <a:xfrm>
            <a:off x="175015" y="5450010"/>
            <a:ext cx="2341141" cy="9596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516156" y="6530652"/>
            <a:ext cx="9675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Dirección: Calle Ignacio Aldama #107 Zona Centro, Purísima del Rincón </a:t>
            </a:r>
            <a:r>
              <a:rPr lang="es-MX" sz="1100" b="1" dirty="0" err="1">
                <a:solidFill>
                  <a:schemeClr val="accent1">
                    <a:lumMod val="50000"/>
                  </a:schemeClr>
                </a:solidFill>
              </a:rPr>
              <a:t>Gto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. Horario de atención: </a:t>
            </a:r>
            <a:r>
              <a:rPr lang="es-ES" sz="1100" b="1" dirty="0">
                <a:solidFill>
                  <a:schemeClr val="accent1">
                    <a:lumMod val="50000"/>
                  </a:schemeClr>
                </a:solidFill>
                <a:latin typeface="Trebuchet MS (Cuerpo)"/>
              </a:rPr>
              <a:t>lunes a viernes de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8:00am a 4:00pm. Tel: 476-706-16-38</a:t>
            </a:r>
            <a:r>
              <a:rPr lang="es-MX" sz="1100" dirty="0">
                <a:solidFill>
                  <a:schemeClr val="accent1">
                    <a:lumMod val="50000"/>
                  </a:schemeClr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77489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847630" y="673330"/>
            <a:ext cx="8277271" cy="856211"/>
          </a:xfrm>
        </p:spPr>
        <p:txBody>
          <a:bodyPr>
            <a:normAutofit/>
          </a:bodyPr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Estadísticas De Casos de Violencia.</a:t>
            </a:r>
            <a:endParaRPr lang="es-MX" dirty="0"/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791004"/>
              </p:ext>
            </p:extLst>
          </p:nvPr>
        </p:nvGraphicFramePr>
        <p:xfrm>
          <a:off x="1977642" y="2086495"/>
          <a:ext cx="7731623" cy="3076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10123" y="5593084"/>
            <a:ext cx="966566" cy="117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8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0778" y="748145"/>
            <a:ext cx="10058400" cy="764771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Colonias donde se presenta la violencia: </a:t>
            </a: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1574088447"/>
              </p:ext>
            </p:extLst>
          </p:nvPr>
        </p:nvGraphicFramePr>
        <p:xfrm>
          <a:off x="1767378" y="1738547"/>
          <a:ext cx="8682908" cy="441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07582" y="5617029"/>
            <a:ext cx="931700" cy="11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31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Edad promedio de Mujeres atendidas por violencia en Purísima del Rincón. </a:t>
            </a:r>
          </a:p>
        </p:txBody>
      </p:sp>
      <p:graphicFrame>
        <p:nvGraphicFramePr>
          <p:cNvPr id="18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758332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0935478" y="5554437"/>
            <a:ext cx="1059787" cy="128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8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989" y="460957"/>
            <a:ext cx="8498659" cy="1102878"/>
          </a:xfrm>
        </p:spPr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en área Jurídica. </a:t>
            </a:r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863583"/>
              </p:ext>
            </p:extLst>
          </p:nvPr>
        </p:nvGraphicFramePr>
        <p:xfrm>
          <a:off x="1338033" y="1772816"/>
          <a:ext cx="9593204" cy="389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0931237" y="5772642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85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0754" y="548641"/>
            <a:ext cx="7710818" cy="926377"/>
          </a:xfrm>
        </p:spPr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en Trabajo Social. 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526202"/>
              </p:ext>
            </p:extLst>
          </p:nvPr>
        </p:nvGraphicFramePr>
        <p:xfrm>
          <a:off x="1096963" y="1879310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90049" y="5747635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1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6684" y="463375"/>
            <a:ext cx="7281610" cy="111298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Psicológica Para Víctimas de Violencia. 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239628"/>
              </p:ext>
            </p:extLst>
          </p:nvPr>
        </p:nvGraphicFramePr>
        <p:xfrm>
          <a:off x="1629525" y="1828551"/>
          <a:ext cx="8824913" cy="3549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80865" y="5739323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186" y="563128"/>
            <a:ext cx="7281610" cy="111298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Psicológica Población Abierta. 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73860"/>
              </p:ext>
            </p:extLst>
          </p:nvPr>
        </p:nvGraphicFramePr>
        <p:xfrm>
          <a:off x="1546398" y="1845175"/>
          <a:ext cx="8824913" cy="3594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68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3062" y="480001"/>
            <a:ext cx="7281610" cy="111298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Edad promedio de mujeres atendidas por Psicología en Población Abierta.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  <p:graphicFrame>
        <p:nvGraphicFramePr>
          <p:cNvPr id="7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19450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80959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2637</TotalTime>
  <Words>271</Words>
  <Application>Microsoft Office PowerPoint</Application>
  <PresentationFormat>Panorámica</PresentationFormat>
  <Paragraphs>38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Bodoni MT</vt:lpstr>
      <vt:lpstr>Bodoni MT Black</vt:lpstr>
      <vt:lpstr>Calibri</vt:lpstr>
      <vt:lpstr>Calibri Light</vt:lpstr>
      <vt:lpstr>Trebuchet MS (Cuerpo)</vt:lpstr>
      <vt:lpstr>Retrospección</vt:lpstr>
      <vt:lpstr>Estadísticas Generadas Periodo Abril – Junio 2026</vt:lpstr>
      <vt:lpstr>Estadísticas De Casos de Violencia.</vt:lpstr>
      <vt:lpstr>Colonias donde se presenta la violencia: </vt:lpstr>
      <vt:lpstr>Edad promedio de Mujeres atendidas por violencia en Purísima del Rincón. </vt:lpstr>
      <vt:lpstr>Atenciones en área Jurídica. </vt:lpstr>
      <vt:lpstr>Atenciones en Trabajo Social. </vt:lpstr>
      <vt:lpstr>Atención Psicológica Para Víctimas de Violencia. </vt:lpstr>
      <vt:lpstr>Atención Psicológica Población Abierta. </vt:lpstr>
      <vt:lpstr>Edad promedio de mujeres atendidas por Psicología en Población Abierta. </vt:lpstr>
      <vt:lpstr>Atenciones a seguimientos de Unidad Especializada de Seguridad Pública.</vt:lpstr>
      <vt:lpstr>EL INSTITUTO DE LAS MUJERES PURISIMENSES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Estadísticas Generadas periodo Octubre-Diciembre 2023.</dc:title>
  <dc:creator>INST. DE LAS MUJERES</dc:creator>
  <cp:lastModifiedBy>Instituto de la Mujer Purisimense</cp:lastModifiedBy>
  <cp:revision>118</cp:revision>
  <dcterms:created xsi:type="dcterms:W3CDTF">2024-01-30T19:59:54Z</dcterms:created>
  <dcterms:modified xsi:type="dcterms:W3CDTF">2026-07-09T19:04:56Z</dcterms:modified>
</cp:coreProperties>
</file>