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284216780875113E-2"/>
          <c:y val="0.16517585083109421"/>
          <c:w val="0.97087846051493432"/>
          <c:h val="0.676661906236579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1"/>
                <c:pt idx="0">
                  <c:v>CASOS DE VIOLENCIA DE GÉNERO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99-47D9-AA68-89A1B07D485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B599-47D9-AA68-89A1B07D4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1"/>
                <c:pt idx="0">
                  <c:v>CASOS DE VIOLENCIA DE GÉNERO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99-47D9-AA68-89A1B07D485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599-47D9-AA68-89A1B07D485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99-47D9-AA68-89A1B07D48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1"/>
                <c:pt idx="0">
                  <c:v>CASOS DE VIOLENCIA DE GÉNERO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99-47D9-AA68-89A1B07D485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361752512"/>
        <c:axId val="361752904"/>
      </c:barChart>
      <c:catAx>
        <c:axId val="36175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2904"/>
        <c:crosses val="autoZero"/>
        <c:auto val="1"/>
        <c:lblAlgn val="ctr"/>
        <c:lblOffset val="100"/>
        <c:noMultiLvlLbl val="0"/>
      </c:catAx>
      <c:valAx>
        <c:axId val="36175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NO. CASOS</c:v>
                </c:pt>
              </c:strCache>
            </c:strRef>
          </c:tx>
          <c:spPr>
            <a:gradFill>
              <a:gsLst>
                <a:gs pos="100000">
                  <a:schemeClr val="accent1">
                    <a:lumMod val="60000"/>
                    <a:lumOff val="4000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67-414C-AB79-8E430AF61C2C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67-414C-AB79-8E430AF61C2C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D67-414C-AB79-8E430AF61C2C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D67-414C-AB79-8E430AF61C2C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D67-414C-AB79-8E430AF61C2C}"/>
              </c:ext>
            </c:extLst>
          </c:dPt>
          <c:dPt>
            <c:idx val="5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D67-414C-AB79-8E430AF61C2C}"/>
              </c:ext>
            </c:extLst>
          </c:dPt>
          <c:dPt>
            <c:idx val="6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D67-414C-AB79-8E430AF61C2C}"/>
              </c:ext>
            </c:extLst>
          </c:dPt>
          <c:dPt>
            <c:idx val="7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D67-414C-AB79-8E430AF61C2C}"/>
              </c:ext>
            </c:extLst>
          </c:dPt>
          <c:dPt>
            <c:idx val="8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D67-414C-AB79-8E430AF61C2C}"/>
              </c:ext>
            </c:extLst>
          </c:dPt>
          <c:dPt>
            <c:idx val="9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FD67-414C-AB79-8E430AF61C2C}"/>
              </c:ext>
            </c:extLst>
          </c:dPt>
          <c:dPt>
            <c:idx val="10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FD67-414C-AB79-8E430AF61C2C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FD67-414C-AB79-8E430AF61C2C}"/>
              </c:ext>
            </c:extLst>
          </c:dPt>
          <c:dPt>
            <c:idx val="12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FD67-414C-AB79-8E430AF61C2C}"/>
              </c:ext>
            </c:extLst>
          </c:dPt>
          <c:dPt>
            <c:idx val="13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FD67-414C-AB79-8E430AF61C2C}"/>
              </c:ext>
            </c:extLst>
          </c:dPt>
          <c:dPt>
            <c:idx val="14"/>
            <c:invertIfNegative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FD67-414C-AB79-8E430AF61C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Hoja1!$A$2:$A$28</c:f>
              <c:strCache>
                <c:ptCount val="19"/>
                <c:pt idx="0">
                  <c:v>LAS CRUCITAS</c:v>
                </c:pt>
                <c:pt idx="1">
                  <c:v>ALAMOS DEL RIO</c:v>
                </c:pt>
                <c:pt idx="2">
                  <c:v>FRAC. LA BARDA</c:v>
                </c:pt>
                <c:pt idx="3">
                  <c:v>INF. DEL VALLE</c:v>
                </c:pt>
                <c:pt idx="4">
                  <c:v>LOS MIRASOLES</c:v>
                </c:pt>
                <c:pt idx="5">
                  <c:v>GUANAJAL</c:v>
                </c:pt>
                <c:pt idx="6">
                  <c:v>LA PRADERA</c:v>
                </c:pt>
                <c:pt idx="7">
                  <c:v>ZONA CENTRO</c:v>
                </c:pt>
                <c:pt idx="8">
                  <c:v>SAN JOSÉ DE LA PRESA</c:v>
                </c:pt>
                <c:pt idx="9">
                  <c:v>FRANCISCO VILLA</c:v>
                </c:pt>
                <c:pt idx="10">
                  <c:v>PUERTA DE JALPA</c:v>
                </c:pt>
                <c:pt idx="11">
                  <c:v>BELLO HORIZONTE</c:v>
                </c:pt>
                <c:pt idx="12">
                  <c:v>EL CARMEN</c:v>
                </c:pt>
                <c:pt idx="13">
                  <c:v>LOS LAURELES</c:v>
                </c:pt>
                <c:pt idx="14">
                  <c:v>LOMA EJIDAL</c:v>
                </c:pt>
                <c:pt idx="15">
                  <c:v>EX HACIENDA DE SANTIAGO</c:v>
                </c:pt>
                <c:pt idx="16">
                  <c:v>VILLAS DEL VALLE</c:v>
                </c:pt>
                <c:pt idx="17">
                  <c:v>AMPLIACIÓN DEL CARMEN</c:v>
                </c:pt>
                <c:pt idx="18">
                  <c:v>LOMAS DE OBRAJEROS</c:v>
                </c:pt>
              </c:strCache>
            </c:strRef>
          </c:cat>
          <c:val>
            <c:numRef>
              <c:f>Hoja1!$B$2:$B$28</c:f>
              <c:numCache>
                <c:formatCode>General</c:formatCode>
                <c:ptCount val="2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FD67-414C-AB79-8E430AF61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361749768"/>
        <c:axId val="361751336"/>
      </c:barChart>
      <c:catAx>
        <c:axId val="361749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1336"/>
        <c:crosses val="autoZero"/>
        <c:auto val="1"/>
        <c:lblAlgn val="ctr"/>
        <c:lblOffset val="100"/>
        <c:noMultiLvlLbl val="0"/>
      </c:catAx>
      <c:valAx>
        <c:axId val="36175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4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865419559241487"/>
          <c:y val="0"/>
          <c:w val="0.23986651446675675"/>
          <c:h val="0.99253224903503345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197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En el periodo Julio</a:t>
            </a:r>
            <a:r>
              <a:rPr lang="es-MX" baseline="0" dirty="0"/>
              <a:t>- Septiembre</a:t>
            </a:r>
            <a:r>
              <a:rPr lang="es-MX" dirty="0"/>
              <a:t>, fueron atendidas 7 mujeres de entre 18-25 años de edad, 20 de entre 26-64 años de edad y 0 mujeres de mas de 65 años de edad, las cuales eran</a:t>
            </a:r>
            <a:r>
              <a:rPr lang="es-MX" baseline="0" dirty="0"/>
              <a:t> victimas de</a:t>
            </a:r>
            <a:r>
              <a:rPr lang="es-MX" dirty="0"/>
              <a:t> algún tipo de violencia. </a:t>
            </a:r>
          </a:p>
        </c:rich>
      </c:tx>
      <c:layout>
        <c:manualLayout>
          <c:xMode val="edge"/>
          <c:yMode val="edge"/>
          <c:x val="0.10616659903616046"/>
          <c:y val="2.60223048327137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mujeres  victimas de violencia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2.6383335864486101E-17"/>
                  <c:y val="-4.0892193308550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6B-44D3-AFD4-BBB1FE60D073}"/>
                </c:ext>
              </c:extLst>
            </c:dLbl>
            <c:dLbl>
              <c:idx val="1"/>
              <c:layout>
                <c:manualLayout>
                  <c:x val="-5.2766671728972202E-17"/>
                  <c:y val="-4.08921933085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6B-44D3-AFD4-BBB1FE60D073}"/>
                </c:ext>
              </c:extLst>
            </c:dLbl>
            <c:dLbl>
              <c:idx val="2"/>
              <c:layout>
                <c:manualLayout>
                  <c:x val="7.1955383582818326E-3"/>
                  <c:y val="-5.9479553903345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6B-44D3-AFD4-BBB1FE60D0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18-25 años</c:v>
                </c:pt>
                <c:pt idx="1">
                  <c:v>26-64 años</c:v>
                </c:pt>
                <c:pt idx="2">
                  <c:v>65 o más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6B-44D3-AFD4-BBB1FE60D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1753296"/>
        <c:axId val="361752120"/>
        <c:axId val="0"/>
      </c:bar3DChart>
      <c:catAx>
        <c:axId val="36175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2120"/>
        <c:crosses val="autoZero"/>
        <c:auto val="1"/>
        <c:lblAlgn val="ctr"/>
        <c:lblOffset val="100"/>
        <c:noMultiLvlLbl val="0"/>
      </c:catAx>
      <c:valAx>
        <c:axId val="36175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2.6022304832713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21-4C1D-B55B-5D6EA638EB83}"/>
                </c:ext>
              </c:extLst>
            </c:dLbl>
            <c:dLbl>
              <c:idx val="1"/>
              <c:layout>
                <c:manualLayout>
                  <c:x val="1.4391076716563664E-3"/>
                  <c:y val="-2.6022304832713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21-4C1D-B55B-5D6EA638EB83}"/>
                </c:ext>
              </c:extLst>
            </c:dLbl>
            <c:dLbl>
              <c:idx val="2"/>
              <c:layout>
                <c:manualLayout>
                  <c:x val="1.4391076716563665E-2"/>
                  <c:y val="-7.4349442379182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21-4C1D-B55B-5D6EA638EB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Asesorias JURIDICAS</c:v>
                </c:pt>
                <c:pt idx="1">
                  <c:v>Asesorias con canalización a defensoria civil</c:v>
                </c:pt>
                <c:pt idx="2">
                  <c:v>Acompañamiento a Fiscalia</c:v>
                </c:pt>
                <c:pt idx="3">
                  <c:v>Acompañamiento a Justicia Alternativa </c:v>
                </c:pt>
                <c:pt idx="4">
                  <c:v>TRAMITE PARA ALBERGUE </c:v>
                </c:pt>
                <c:pt idx="5">
                  <c:v>EXP. APERTURADOS 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34</c:v>
                </c:pt>
                <c:pt idx="1">
                  <c:v>9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21-4C1D-B55B-5D6EA638EB8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8782153433127068E-3"/>
                  <c:y val="-2.9739776951672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21-4C1D-B55B-5D6EA638EB83}"/>
                </c:ext>
              </c:extLst>
            </c:dLbl>
            <c:dLbl>
              <c:idx val="1"/>
              <c:layout>
                <c:manualLayout>
                  <c:x val="1.0073753701594565E-2"/>
                  <c:y val="-2.2304832713754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21-4C1D-B55B-5D6EA638EB83}"/>
                </c:ext>
              </c:extLst>
            </c:dLbl>
            <c:dLbl>
              <c:idx val="2"/>
              <c:layout>
                <c:manualLayout>
                  <c:x val="1.2951969044907299E-2"/>
                  <c:y val="-1.858736059479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21-4C1D-B55B-5D6EA638EB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Asesorias JURIDICAS</c:v>
                </c:pt>
                <c:pt idx="1">
                  <c:v>Asesorias con canalización a defensoria civil</c:v>
                </c:pt>
                <c:pt idx="2">
                  <c:v>Acompañamiento a Fiscalia</c:v>
                </c:pt>
                <c:pt idx="3">
                  <c:v>Acompañamiento a Justicia Alternativa </c:v>
                </c:pt>
                <c:pt idx="4">
                  <c:v>TRAMITE PARA ALBERGUE </c:v>
                </c:pt>
                <c:pt idx="5">
                  <c:v>EXP. APERTURADOS 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33</c:v>
                </c:pt>
                <c:pt idx="1">
                  <c:v>8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21-4C1D-B55B-5D6EA638EB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0073753701594565E-2"/>
                  <c:y val="-2.6022304832713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21-4C1D-B55B-5D6EA638EB83}"/>
                </c:ext>
              </c:extLst>
            </c:dLbl>
            <c:dLbl>
              <c:idx val="1"/>
              <c:layout>
                <c:manualLayout>
                  <c:x val="1.4391076716563611E-2"/>
                  <c:y val="-2.9739776951672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21-4C1D-B55B-5D6EA638EB83}"/>
                </c:ext>
              </c:extLst>
            </c:dLbl>
            <c:dLbl>
              <c:idx val="2"/>
              <c:layout>
                <c:manualLayout>
                  <c:x val="1.2951969044907299E-2"/>
                  <c:y val="-1.858736059479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21-4C1D-B55B-5D6EA638EB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Asesorias JURIDICAS</c:v>
                </c:pt>
                <c:pt idx="1">
                  <c:v>Asesorias con canalización a defensoria civil</c:v>
                </c:pt>
                <c:pt idx="2">
                  <c:v>Acompañamiento a Fiscalia</c:v>
                </c:pt>
                <c:pt idx="3">
                  <c:v>Acompañamiento a Justicia Alternativa </c:v>
                </c:pt>
                <c:pt idx="4">
                  <c:v>TRAMITE PARA ALBERGUE </c:v>
                </c:pt>
                <c:pt idx="5">
                  <c:v>EXP. APERTURADOS 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27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21-4C1D-B55B-5D6EA638E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64852704"/>
        <c:axId val="364849176"/>
        <c:axId val="0"/>
      </c:bar3DChart>
      <c:catAx>
        <c:axId val="36485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9176"/>
        <c:crosses val="autoZero"/>
        <c:auto val="1"/>
        <c:lblAlgn val="ctr"/>
        <c:lblOffset val="100"/>
        <c:noMultiLvlLbl val="0"/>
      </c:catAx>
      <c:valAx>
        <c:axId val="36484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5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82112463214828E-2"/>
          <c:y val="5.3088391575362472E-2"/>
          <c:w val="0.93988122035877297"/>
          <c:h val="0.69727687849427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VISITAS DOMICILIARIAS </c:v>
                </c:pt>
                <c:pt idx="1">
                  <c:v>LLAMADA TELEFONICA </c:v>
                </c:pt>
                <c:pt idx="2">
                  <c:v>CONTACTO POR MEDIO DE LA APP WHATSAPP</c:v>
                </c:pt>
                <c:pt idx="3">
                  <c:v>CANALIZACIÓN A OTRA ÁREA O INSTITUCIÓN</c:v>
                </c:pt>
                <c:pt idx="4">
                  <c:v>ATENCION OFICINA </c:v>
                </c:pt>
                <c:pt idx="5">
                  <c:v>INTEGRACION DE EXPEDIENTES 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16</c:v>
                </c:pt>
                <c:pt idx="1">
                  <c:v>25</c:v>
                </c:pt>
                <c:pt idx="2">
                  <c:v>18</c:v>
                </c:pt>
                <c:pt idx="3">
                  <c:v>9</c:v>
                </c:pt>
                <c:pt idx="4">
                  <c:v>2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B-4F8D-A9CC-7FAB204CC06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VISITAS DOMICILIARIAS </c:v>
                </c:pt>
                <c:pt idx="1">
                  <c:v>LLAMADA TELEFONICA </c:v>
                </c:pt>
                <c:pt idx="2">
                  <c:v>CONTACTO POR MEDIO DE LA APP WHATSAPP</c:v>
                </c:pt>
                <c:pt idx="3">
                  <c:v>CANALIZACIÓN A OTRA ÁREA O INSTITUCIÓN</c:v>
                </c:pt>
                <c:pt idx="4">
                  <c:v>ATENCION OFICINA </c:v>
                </c:pt>
                <c:pt idx="5">
                  <c:v>INTEGRACION DE EXPEDIENTES 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13</c:v>
                </c:pt>
                <c:pt idx="1">
                  <c:v>38</c:v>
                </c:pt>
                <c:pt idx="2">
                  <c:v>14</c:v>
                </c:pt>
                <c:pt idx="3">
                  <c:v>14</c:v>
                </c:pt>
                <c:pt idx="4">
                  <c:v>19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EB-4F8D-A9CC-7FAB204CC06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VISITAS DOMICILIARIAS </c:v>
                </c:pt>
                <c:pt idx="1">
                  <c:v>LLAMADA TELEFONICA </c:v>
                </c:pt>
                <c:pt idx="2">
                  <c:v>CONTACTO POR MEDIO DE LA APP WHATSAPP</c:v>
                </c:pt>
                <c:pt idx="3">
                  <c:v>CANALIZACIÓN A OTRA ÁREA O INSTITUCIÓN</c:v>
                </c:pt>
                <c:pt idx="4">
                  <c:v>ATENCION OFICINA </c:v>
                </c:pt>
                <c:pt idx="5">
                  <c:v>INTEGRACION DE EXPEDIENTES 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39</c:v>
                </c:pt>
                <c:pt idx="1">
                  <c:v>30</c:v>
                </c:pt>
                <c:pt idx="2">
                  <c:v>21</c:v>
                </c:pt>
                <c:pt idx="3">
                  <c:v>9</c:v>
                </c:pt>
                <c:pt idx="4">
                  <c:v>2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EB-4F8D-A9CC-7FAB204CC06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64850744"/>
        <c:axId val="364847608"/>
      </c:barChart>
      <c:catAx>
        <c:axId val="36485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7608"/>
        <c:crosses val="autoZero"/>
        <c:auto val="1"/>
        <c:lblAlgn val="ctr"/>
        <c:lblOffset val="100"/>
        <c:noMultiLvlLbl val="0"/>
      </c:catAx>
      <c:valAx>
        <c:axId val="3648476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485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23241282945226E-2"/>
          <c:y val="0.15598513011152415"/>
          <c:w val="0.93988122035877297"/>
          <c:h val="0.633504083365044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33</c:v>
                </c:pt>
                <c:pt idx="1">
                  <c:v>51</c:v>
                </c:pt>
                <c:pt idx="2">
                  <c:v>46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E-4596-B1BC-A70F9617AD0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51</c:v>
                </c:pt>
                <c:pt idx="1">
                  <c:v>70</c:v>
                </c:pt>
                <c:pt idx="2">
                  <c:v>17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1E-4596-B1BC-A70F9617AD0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34</c:v>
                </c:pt>
                <c:pt idx="1">
                  <c:v>60</c:v>
                </c:pt>
                <c:pt idx="2">
                  <c:v>110</c:v>
                </c:pt>
                <c:pt idx="3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1E-4596-B1BC-A70F9617AD0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64846432"/>
        <c:axId val="364848000"/>
      </c:barChart>
      <c:catAx>
        <c:axId val="36484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8000"/>
        <c:crosses val="autoZero"/>
        <c:auto val="1"/>
        <c:lblAlgn val="ctr"/>
        <c:lblOffset val="100"/>
        <c:noMultiLvlLbl val="0"/>
      </c:catAx>
      <c:valAx>
        <c:axId val="36484800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484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917041335138373"/>
          <c:y val="0.92392588472909287"/>
          <c:w val="0.36151166589404338"/>
          <c:h val="7.3213468763169809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23241282945226E-2"/>
          <c:y val="0.15598513011152415"/>
          <c:w val="0.93988122035877297"/>
          <c:h val="0.633504083365044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49</c:v>
                </c:pt>
                <c:pt idx="1">
                  <c:v>88</c:v>
                </c:pt>
                <c:pt idx="2">
                  <c:v>96</c:v>
                </c:pt>
                <c:pt idx="3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6-4705-ADC6-937DCFC07FD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42</c:v>
                </c:pt>
                <c:pt idx="1">
                  <c:v>65</c:v>
                </c:pt>
                <c:pt idx="2">
                  <c:v>12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6-4705-ADC6-937DCFC07FD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Atención Psicologica </c:v>
                </c:pt>
                <c:pt idx="1">
                  <c:v>Sesiones de terapia </c:v>
                </c:pt>
                <c:pt idx="2">
                  <c:v>Beneficiadas de talleres y platicas </c:v>
                </c:pt>
                <c:pt idx="3">
                  <c:v>Total de mujeres atendidas 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37</c:v>
                </c:pt>
                <c:pt idx="1">
                  <c:v>62</c:v>
                </c:pt>
                <c:pt idx="2">
                  <c:v>33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6-4705-ADC6-937DCFC07FD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64851528"/>
        <c:axId val="364853488"/>
      </c:barChart>
      <c:catAx>
        <c:axId val="36485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53488"/>
        <c:crosses val="autoZero"/>
        <c:auto val="1"/>
        <c:lblAlgn val="ctr"/>
        <c:lblOffset val="100"/>
        <c:noMultiLvlLbl val="0"/>
      </c:catAx>
      <c:valAx>
        <c:axId val="3648534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485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dirty="0"/>
              <a:t>En el periodo Julio</a:t>
            </a:r>
            <a:r>
              <a:rPr lang="es-MX" baseline="0" dirty="0"/>
              <a:t> - Septiembre 2026</a:t>
            </a:r>
            <a:r>
              <a:rPr lang="es-MX" dirty="0"/>
              <a:t>, fueron atendidas</a:t>
            </a:r>
            <a:r>
              <a:rPr lang="es-MX" baseline="0" dirty="0"/>
              <a:t> 5 </a:t>
            </a:r>
            <a:r>
              <a:rPr lang="es-MX" dirty="0"/>
              <a:t>mujeres de entre 18-25 años de edad, 30</a:t>
            </a:r>
            <a:r>
              <a:rPr lang="es-MX" baseline="0" dirty="0"/>
              <a:t> </a:t>
            </a:r>
            <a:r>
              <a:rPr lang="es-MX" dirty="0"/>
              <a:t>de entre 26-64 años de edad y 2</a:t>
            </a:r>
            <a:r>
              <a:rPr lang="es-MX" baseline="0" dirty="0"/>
              <a:t> </a:t>
            </a:r>
            <a:r>
              <a:rPr lang="es-MX" dirty="0"/>
              <a:t>mujeres de mas de 65 años de edad.</a:t>
            </a:r>
            <a:r>
              <a:rPr lang="es-MX" baseline="0" dirty="0"/>
              <a:t> </a:t>
            </a:r>
            <a:endParaRPr lang="es-MX" dirty="0"/>
          </a:p>
        </c:rich>
      </c:tx>
      <c:layout>
        <c:manualLayout>
          <c:xMode val="edge"/>
          <c:yMode val="edge"/>
          <c:x val="0.10616659903616046"/>
          <c:y val="2.60223048327137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mujeres atendidas en Población Abierta 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2.6383335864486101E-17"/>
                  <c:y val="-4.0892193308550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21-43D0-819F-A395E23CF277}"/>
                </c:ext>
              </c:extLst>
            </c:dLbl>
            <c:dLbl>
              <c:idx val="1"/>
              <c:layout>
                <c:manualLayout>
                  <c:x val="-5.2766671728972202E-17"/>
                  <c:y val="-4.08921933085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21-43D0-819F-A395E23CF277}"/>
                </c:ext>
              </c:extLst>
            </c:dLbl>
            <c:dLbl>
              <c:idx val="2"/>
              <c:layout>
                <c:manualLayout>
                  <c:x val="7.1955383582818326E-3"/>
                  <c:y val="-5.9479553903345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21-43D0-819F-A395E23CF2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18-25 años</c:v>
                </c:pt>
                <c:pt idx="1">
                  <c:v>26-64 años</c:v>
                </c:pt>
                <c:pt idx="2">
                  <c:v>65 o más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</c:v>
                </c:pt>
                <c:pt idx="1">
                  <c:v>30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21-43D0-819F-A395E23CF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4848392"/>
        <c:axId val="364849960"/>
        <c:axId val="0"/>
      </c:bar3DChart>
      <c:catAx>
        <c:axId val="36484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9960"/>
        <c:crosses val="autoZero"/>
        <c:auto val="1"/>
        <c:lblAlgn val="ctr"/>
        <c:lblOffset val="100"/>
        <c:noMultiLvlLbl val="0"/>
      </c:catAx>
      <c:valAx>
        <c:axId val="36484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4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MX" sz="1800" dirty="0"/>
              <a:t>En el Tercer</a:t>
            </a:r>
            <a:r>
              <a:rPr lang="es-MX" sz="1800" baseline="0" dirty="0"/>
              <a:t> trimestre del 2026</a:t>
            </a:r>
            <a:r>
              <a:rPr lang="es-MX" sz="1800" dirty="0"/>
              <a:t>, se recibieron</a:t>
            </a:r>
            <a:r>
              <a:rPr lang="es-MX" sz="1800" baseline="0" dirty="0"/>
              <a:t> 45 canalizaciones en el mes de Julio, 49 en Agosto y 39 en Septiembre por parte de la unidad especializada de seguridad pública municipal por reportes al sistema 911 por violencia de genero o violencia ha</a:t>
            </a:r>
            <a:endParaRPr lang="es-MX" sz="1800" dirty="0"/>
          </a:p>
        </c:rich>
      </c:tx>
      <c:layout>
        <c:manualLayout>
          <c:xMode val="edge"/>
          <c:yMode val="edge"/>
          <c:x val="0.10364133460590153"/>
          <c:y val="7.6589873779589707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canalizaciones unidad especializada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2.6383335864486101E-17"/>
                  <c:y val="-4.0892193308550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54-4CDF-B82A-F7B2553EC9D9}"/>
                </c:ext>
              </c:extLst>
            </c:dLbl>
            <c:dLbl>
              <c:idx val="1"/>
              <c:layout>
                <c:manualLayout>
                  <c:x val="-5.2766671728972202E-17"/>
                  <c:y val="-4.08921933085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654-4CDF-B82A-F7B2553EC9D9}"/>
                </c:ext>
              </c:extLst>
            </c:dLbl>
            <c:dLbl>
              <c:idx val="2"/>
              <c:layout>
                <c:manualLayout>
                  <c:x val="7.1955383582818326E-3"/>
                  <c:y val="-5.9479553903345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54-4CDF-B82A-F7B2553EC9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45</c:v>
                </c:pt>
                <c:pt idx="1">
                  <c:v>49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54-4CDF-B82A-F7B2553E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446600"/>
        <c:axId val="279444248"/>
        <c:axId val="0"/>
      </c:bar3DChart>
      <c:catAx>
        <c:axId val="27944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4248"/>
        <c:crosses val="autoZero"/>
        <c:auto val="1"/>
        <c:lblAlgn val="ctr"/>
        <c:lblOffset val="100"/>
        <c:noMultiLvlLbl val="0"/>
      </c:catAx>
      <c:valAx>
        <c:axId val="27944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0.30899</cdr:x>
      <cdr:y>0</cdr:y>
    </cdr:from>
    <cdr:to>
      <cdr:x>0.74945</cdr:x>
      <cdr:y>0.194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319910" y="-2734887"/>
          <a:ext cx="3306898" cy="530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anose="02070603080606020203" pitchFamily="18" charset="0"/>
            </a:rPr>
            <a:t>CASOS DE VIOLENCIA POR MES 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77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6375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08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5835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6614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854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6807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2637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70756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222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111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DE0DD8-42C2-498F-9603-D8BF21CBC2CE}" type="datetimeFigureOut">
              <a:rPr lang="es-MX" smtClean="0"/>
              <a:t>14/10/2026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276D1B-37E6-4815-8122-0580ADB706C5}" type="slidenum">
              <a:rPr lang="es-MX" smtClean="0"/>
              <a:t>‹Nº›</a:t>
            </a:fld>
            <a:endParaRPr lang="es-MX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87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429789"/>
            <a:ext cx="9144000" cy="2080174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Estadísticas Generadas Periodo Julio  – Septiembre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0" t="36485" r="16100" b="36484"/>
          <a:stretch/>
        </p:blipFill>
        <p:spPr>
          <a:xfrm>
            <a:off x="3834938" y="4405745"/>
            <a:ext cx="4522124" cy="185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2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847630" y="673330"/>
            <a:ext cx="8277271" cy="856211"/>
          </a:xfrm>
        </p:spPr>
        <p:txBody>
          <a:bodyPr>
            <a:norm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Estadísticas De Casos de Violencia.</a:t>
            </a:r>
            <a:endParaRPr lang="es-MX" dirty="0"/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079840"/>
              </p:ext>
            </p:extLst>
          </p:nvPr>
        </p:nvGraphicFramePr>
        <p:xfrm>
          <a:off x="1977642" y="2086495"/>
          <a:ext cx="7731623" cy="307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10123" y="5593084"/>
            <a:ext cx="966566" cy="117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0778" y="748145"/>
            <a:ext cx="10058400" cy="764771"/>
          </a:xfrm>
        </p:spPr>
        <p:txBody>
          <a:bodyPr>
            <a:normAutofit/>
          </a:bodyPr>
          <a:lstStyle/>
          <a:p>
            <a:pPr algn="ctr"/>
            <a:r>
              <a:rPr lang="es-MX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Colonias donde se presenta la violencia: </a:t>
            </a: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611789255"/>
              </p:ext>
            </p:extLst>
          </p:nvPr>
        </p:nvGraphicFramePr>
        <p:xfrm>
          <a:off x="1767378" y="1738547"/>
          <a:ext cx="8682908" cy="4410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07582" y="5617029"/>
            <a:ext cx="931700" cy="113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3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Edad promedio de Mujeres atendidas por violencia en Purísima del Rincón. </a:t>
            </a:r>
          </a:p>
        </p:txBody>
      </p:sp>
      <p:graphicFrame>
        <p:nvGraphicFramePr>
          <p:cNvPr id="18" name="Marcador de contenido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27049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0935478" y="5554437"/>
            <a:ext cx="1059787" cy="128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82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48989" y="460957"/>
            <a:ext cx="8498659" cy="1102878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Atenciones en área Jurídica. </a:t>
            </a:r>
          </a:p>
        </p:txBody>
      </p:sp>
      <p:graphicFrame>
        <p:nvGraphicFramePr>
          <p:cNvPr id="14" name="Marcador de conteni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069226"/>
              </p:ext>
            </p:extLst>
          </p:nvPr>
        </p:nvGraphicFramePr>
        <p:xfrm>
          <a:off x="1338033" y="1772816"/>
          <a:ext cx="9593204" cy="3890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0931237" y="5772642"/>
            <a:ext cx="839585" cy="102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8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0754" y="548641"/>
            <a:ext cx="7710818" cy="926377"/>
          </a:xfrm>
        </p:spPr>
        <p:txBody>
          <a:bodyPr/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Atenciones en Trabajo Social. 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4608286"/>
              </p:ext>
            </p:extLst>
          </p:nvPr>
        </p:nvGraphicFramePr>
        <p:xfrm>
          <a:off x="1096963" y="1879310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90049" y="5747635"/>
            <a:ext cx="839585" cy="102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1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6684" y="463375"/>
            <a:ext cx="7281610" cy="111298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Psicológica Para Víctimas de Violencia. 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836918"/>
              </p:ext>
            </p:extLst>
          </p:nvPr>
        </p:nvGraphicFramePr>
        <p:xfrm>
          <a:off x="1629525" y="1828551"/>
          <a:ext cx="8824913" cy="3549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80865" y="5739323"/>
            <a:ext cx="839585" cy="102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3186" y="563128"/>
            <a:ext cx="7281610" cy="1112989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 Psicológica Población Abierta. 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180069"/>
              </p:ext>
            </p:extLst>
          </p:nvPr>
        </p:nvGraphicFramePr>
        <p:xfrm>
          <a:off x="1546398" y="1845175"/>
          <a:ext cx="8824913" cy="3594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72553" y="5722697"/>
            <a:ext cx="839585" cy="102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6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3062" y="480001"/>
            <a:ext cx="7281610" cy="1112989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Edad promedio de mujeres atendidas por Psicología en Población Abierta.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72553" y="5722697"/>
            <a:ext cx="839585" cy="1021880"/>
          </a:xfrm>
          <a:prstGeom prst="rect">
            <a:avLst/>
          </a:prstGeom>
        </p:spPr>
      </p:pic>
      <p:graphicFrame>
        <p:nvGraphicFramePr>
          <p:cNvPr id="7" name="Marcador de contenido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30138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8095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3062" y="480001"/>
            <a:ext cx="7281610" cy="1112989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Atenciones a seguimientos de Unidad Especializada de Seguridad Pública.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6" t="19789" r="26258" b="20090"/>
          <a:stretch/>
        </p:blipFill>
        <p:spPr>
          <a:xfrm>
            <a:off x="11072553" y="5722697"/>
            <a:ext cx="839585" cy="1021880"/>
          </a:xfrm>
          <a:prstGeom prst="rect">
            <a:avLst/>
          </a:prstGeom>
        </p:spPr>
      </p:pic>
      <p:graphicFrame>
        <p:nvGraphicFramePr>
          <p:cNvPr id="7" name="Marcador de contenido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66751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7936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71826" y="5010538"/>
            <a:ext cx="8411361" cy="1138335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tx1"/>
                </a:solidFill>
                <a:latin typeface="Bodoni MT Black" panose="02070A03080606020203" pitchFamily="18" charset="0"/>
              </a:rPr>
              <a:t>EL INSTITUTO DE LAS MUJERES PURISIMENSES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5564" t="46455" r="18023" b="21920"/>
          <a:stretch/>
        </p:blipFill>
        <p:spPr>
          <a:xfrm>
            <a:off x="0" y="32832"/>
            <a:ext cx="12192000" cy="491723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0" t="36485" r="16100" b="36484"/>
          <a:stretch/>
        </p:blipFill>
        <p:spPr>
          <a:xfrm>
            <a:off x="175015" y="5450010"/>
            <a:ext cx="2341141" cy="95969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516156" y="6530652"/>
            <a:ext cx="96758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solidFill>
                  <a:schemeClr val="accent1">
                    <a:lumMod val="50000"/>
                  </a:schemeClr>
                </a:solidFill>
              </a:rPr>
              <a:t>Dirección: Calle Ignacio Aldama #107 Zona Centro, Purísima del Rincón </a:t>
            </a:r>
            <a:r>
              <a:rPr lang="es-MX" sz="1100" b="1" dirty="0" err="1">
                <a:solidFill>
                  <a:schemeClr val="accent1">
                    <a:lumMod val="50000"/>
                  </a:schemeClr>
                </a:solidFill>
              </a:rPr>
              <a:t>Gto</a:t>
            </a:r>
            <a:r>
              <a:rPr lang="es-MX" sz="1100" b="1" dirty="0">
                <a:solidFill>
                  <a:schemeClr val="accent1">
                    <a:lumMod val="50000"/>
                  </a:schemeClr>
                </a:solidFill>
              </a:rPr>
              <a:t>. Horario de atención: </a:t>
            </a:r>
            <a:r>
              <a:rPr lang="es-ES" sz="1100" b="1" dirty="0">
                <a:solidFill>
                  <a:schemeClr val="accent1">
                    <a:lumMod val="50000"/>
                  </a:schemeClr>
                </a:solidFill>
                <a:latin typeface="Trebuchet MS (Cuerpo)"/>
              </a:rPr>
              <a:t>lunes a viernes de </a:t>
            </a:r>
            <a:r>
              <a:rPr lang="es-MX" sz="1100" b="1" dirty="0">
                <a:solidFill>
                  <a:schemeClr val="accent1">
                    <a:lumMod val="50000"/>
                  </a:schemeClr>
                </a:solidFill>
              </a:rPr>
              <a:t>8:00am a 4:00pm. Tel: 476-706-16-38</a:t>
            </a:r>
            <a:r>
              <a:rPr lang="es-MX" sz="1100" dirty="0">
                <a:solidFill>
                  <a:schemeClr val="accent1">
                    <a:lumMod val="50000"/>
                  </a:schemeClr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77489535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2736</TotalTime>
  <Words>268</Words>
  <Application>Microsoft Office PowerPoint</Application>
  <PresentationFormat>Panorámica</PresentationFormat>
  <Paragraphs>37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Bodoni MT</vt:lpstr>
      <vt:lpstr>Bodoni MT Black</vt:lpstr>
      <vt:lpstr>Calibri</vt:lpstr>
      <vt:lpstr>Calibri Light</vt:lpstr>
      <vt:lpstr>Trebuchet MS (Cuerpo)</vt:lpstr>
      <vt:lpstr>Retrospección</vt:lpstr>
      <vt:lpstr>Estadísticas Generadas Periodo Julio  – Septiembre 2026</vt:lpstr>
      <vt:lpstr>Estadísticas De Casos de Violencia.</vt:lpstr>
      <vt:lpstr>Colonias donde se presenta la violencia: </vt:lpstr>
      <vt:lpstr>Edad promedio de Mujeres atendidas por violencia en Purísima del Rincón. </vt:lpstr>
      <vt:lpstr>Atenciones en área Jurídica. </vt:lpstr>
      <vt:lpstr>Atenciones en Trabajo Social. </vt:lpstr>
      <vt:lpstr>Atención Psicológica Para Víctimas de Violencia. </vt:lpstr>
      <vt:lpstr>Atención Psicológica Población Abierta. </vt:lpstr>
      <vt:lpstr>Edad promedio de mujeres atendidas por Psicología en Población Abierta. </vt:lpstr>
      <vt:lpstr>Atenciones a seguimientos de Unidad Especializada de Seguridad Pública.</vt:lpstr>
      <vt:lpstr>EL INSTITUTO DE LAS MUJERES PURISIMENSES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Estadísticas Generadas periodo Octubre-Diciembre 2023.</dc:title>
  <dc:creator>INST. DE LAS MUJERES</dc:creator>
  <cp:lastModifiedBy>Instituto de la Mujer Purisimense</cp:lastModifiedBy>
  <cp:revision>119</cp:revision>
  <dcterms:created xsi:type="dcterms:W3CDTF">2024-01-30T19:59:54Z</dcterms:created>
  <dcterms:modified xsi:type="dcterms:W3CDTF">2026-10-14T20:02:06Z</dcterms:modified>
</cp:coreProperties>
</file>